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Black"/>
      <p:bold r:id="rId39"/>
      <p:boldItalic r:id="rId40"/>
    </p:embeddedFont>
    <p:embeddedFont>
      <p:font typeface="Roboto Medium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Fira Code Medium"/>
      <p:regular r:id="rId49"/>
      <p:bold r:id="rId50"/>
    </p:embeddedFont>
    <p:embeddedFont>
      <p:font typeface="Fira Code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Medium-bold.fntdata"/><Relationship Id="rId41" Type="http://schemas.openxmlformats.org/officeDocument/2006/relationships/font" Target="fonts/RobotoMedium-regular.fntdata"/><Relationship Id="rId44" Type="http://schemas.openxmlformats.org/officeDocument/2006/relationships/font" Target="fonts/RobotoMedium-boldItalic.fntdata"/><Relationship Id="rId43" Type="http://schemas.openxmlformats.org/officeDocument/2006/relationships/font" Target="fonts/RobotoMedium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FiraCode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Black-bold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Code-regular.fntdata"/><Relationship Id="rId50" Type="http://schemas.openxmlformats.org/officeDocument/2006/relationships/font" Target="fonts/FiraCodeMedium-bold.fntdata"/><Relationship Id="rId52" Type="http://schemas.openxmlformats.org/officeDocument/2006/relationships/font" Target="fonts/FiraCode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What price are you willing to pay for abstraction?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As programmers, we are all seeking shortcuts.</a:t>
            </a:r>
            <a:r>
              <a:rPr b="1" lang="en-GB">
                <a:solidFill>
                  <a:schemeClr val="dk1"/>
                </a:solidFill>
              </a:rPr>
              <a:t> “Work smarter, not harder” </a:t>
            </a:r>
            <a:r>
              <a:rPr lang="en-GB">
                <a:solidFill>
                  <a:schemeClr val="dk1"/>
                </a:solidFill>
              </a:rPr>
              <a:t>sometimes feels like the tagline of computing.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And why not? </a:t>
            </a:r>
            <a:r>
              <a:rPr lang="en-GB">
                <a:solidFill>
                  <a:schemeClr val="dk1"/>
                </a:solidFill>
              </a:rPr>
              <a:t>Simplifying tasks is arguably the </a:t>
            </a:r>
            <a:r>
              <a:rPr b="1" lang="en-GB">
                <a:solidFill>
                  <a:schemeClr val="dk1"/>
                </a:solidFill>
              </a:rPr>
              <a:t>core principle</a:t>
            </a:r>
            <a:r>
              <a:rPr lang="en-GB">
                <a:solidFill>
                  <a:schemeClr val="dk1"/>
                </a:solidFill>
              </a:rPr>
              <a:t> of what we do. The </a:t>
            </a:r>
            <a:r>
              <a:rPr b="1" lang="en-GB">
                <a:solidFill>
                  <a:schemeClr val="dk1"/>
                </a:solidFill>
              </a:rPr>
              <a:t>goal of software</a:t>
            </a:r>
            <a:r>
              <a:rPr lang="en-GB">
                <a:solidFill>
                  <a:schemeClr val="dk1"/>
                </a:solidFill>
              </a:rPr>
              <a:t>. So, where do we draw the line? At what point are we giving up too much responsibility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If you haven’t guessed it, baking a cake is a metaphor for creating a web application with React.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We have the tools we need to install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How the tools are setup for our application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And the code for our React user interface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 what does this new application actually do?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It is essentially a template for creating React web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The selling point of using this template is summarised by its tagline: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“Set up a modern web app by running one command.”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THIS is that command.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 what does this new application actually do?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 what does this new application actually do?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 what does this new application actually do?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So what does this new application actually do?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Today I am going to talk about why this here is one of those points.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I imagine most of you have heard of this tool. Some of you, like me, have probably used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But before I get ahead of myself, …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Let’s quickly go over React.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React is the most popular JavaScript library for building user interfaces.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React is more widely adopted than ever, with major sites like Netflix and Spotify built using React …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React combines script and markup into a single file.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Letting us define Javascript variables as, what are essentially, HTML elements.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By building and shape our UI entirely in JavaScript,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React allows us to create components that act as our own custom HTML elements.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And has become a cornerstone of developing dynamic and interactive web applications.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and with over two million developers visiting the React docs every month, it’s become a technology we should all understand in modern web development.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So that’s React,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… but what do I mean when I say Create React App?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Well, Create React App is a tool made by the React team as a clear way to start using the library.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29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6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Relationship Id="rId6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06300" y="1925250"/>
            <a:ext cx="613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GB" sz="3600" u="none" cap="none" strike="noStrike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price are you willing to pay for</a:t>
            </a:r>
            <a:r>
              <a:rPr b="0" i="0" lang="en-GB" sz="3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b="0" i="0" lang="en-GB" sz="3600" u="none" cap="none" strike="noStrike">
                <a:solidFill>
                  <a:schemeClr val="lt1"/>
                </a:solidFill>
                <a:highlight>
                  <a:srgbClr val="09D3AC"/>
                </a:highlight>
                <a:latin typeface="Roboto Black"/>
                <a:ea typeface="Roboto Black"/>
                <a:cs typeface="Roboto Black"/>
                <a:sym typeface="Roboto Black"/>
              </a:rPr>
              <a:t>abstraction</a:t>
            </a:r>
            <a:r>
              <a:rPr b="0" i="0" lang="en-GB" sz="3600" u="none" cap="none" strike="noStrike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?</a:t>
            </a:r>
            <a:endParaRPr b="0" i="0" sz="3600" u="none" cap="none" strike="noStrike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9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3" name="Google Shape;163;p22"/>
          <p:cNvGrpSpPr/>
          <p:nvPr/>
        </p:nvGrpSpPr>
        <p:grpSpPr>
          <a:xfrm>
            <a:off x="459079" y="1461401"/>
            <a:ext cx="2080236" cy="2220698"/>
            <a:chOff x="459129" y="1171126"/>
            <a:chExt cx="2080236" cy="2220698"/>
          </a:xfrm>
        </p:grpSpPr>
        <p:pic>
          <p:nvPicPr>
            <p:cNvPr id="164" name="Google Shape;16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4174" y="1171126"/>
              <a:ext cx="1469435" cy="667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9129" y="1838393"/>
              <a:ext cx="2080236" cy="809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63380" y="2724549"/>
              <a:ext cx="1401835" cy="667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22"/>
          <p:cNvGrpSpPr/>
          <p:nvPr/>
        </p:nvGrpSpPr>
        <p:grpSpPr>
          <a:xfrm>
            <a:off x="2079149" y="1478652"/>
            <a:ext cx="3873032" cy="2124000"/>
            <a:chOff x="2079149" y="1205627"/>
            <a:chExt cx="3873032" cy="2124000"/>
          </a:xfrm>
        </p:grpSpPr>
        <p:sp>
          <p:nvSpPr>
            <p:cNvPr id="168" name="Google Shape;168;p22"/>
            <p:cNvSpPr txBox="1"/>
            <p:nvPr/>
          </p:nvSpPr>
          <p:spPr>
            <a:xfrm>
              <a:off x="2079149" y="1991400"/>
              <a:ext cx="205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2"/>
            <p:cNvSpPr txBox="1"/>
            <p:nvPr/>
          </p:nvSpPr>
          <p:spPr>
            <a:xfrm>
              <a:off x="3432481" y="1205627"/>
              <a:ext cx="25197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.babelrc</a:t>
              </a:r>
              <a:endParaRPr b="0" i="0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webpack.config.js</a:t>
              </a:r>
              <a:endParaRPr b="0" i="0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jest.config.js</a:t>
              </a:r>
              <a:endParaRPr b="0" i="0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pic>
          <p:nvPicPr>
            <p:cNvPr id="170" name="Google Shape;170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90296" y="2980956"/>
              <a:ext cx="262840" cy="290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68882" y="2046869"/>
              <a:ext cx="346215" cy="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902276" y="1248466"/>
              <a:ext cx="346225" cy="34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3" name="Google Shape;173;p22"/>
          <p:cNvGrpSpPr/>
          <p:nvPr/>
        </p:nvGrpSpPr>
        <p:grpSpPr>
          <a:xfrm>
            <a:off x="4951525" y="1822144"/>
            <a:ext cx="3386945" cy="1437000"/>
            <a:chOff x="4951525" y="1539574"/>
            <a:chExt cx="3386945" cy="1437000"/>
          </a:xfrm>
        </p:grpSpPr>
        <p:sp>
          <p:nvSpPr>
            <p:cNvPr id="174" name="Google Shape;174;p22"/>
            <p:cNvSpPr txBox="1"/>
            <p:nvPr/>
          </p:nvSpPr>
          <p:spPr>
            <a:xfrm>
              <a:off x="4951525" y="1983946"/>
              <a:ext cx="2057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GB" sz="18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+</a:t>
              </a:r>
              <a:endPara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" name="Google Shape;175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901470" y="1539574"/>
              <a:ext cx="1437000" cy="1437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2"/>
          <p:cNvGrpSpPr/>
          <p:nvPr/>
        </p:nvGrpSpPr>
        <p:grpSpPr>
          <a:xfrm>
            <a:off x="659300" y="1274700"/>
            <a:ext cx="5166000" cy="2594100"/>
            <a:chOff x="659300" y="5255300"/>
            <a:chExt cx="5166000" cy="2594100"/>
          </a:xfrm>
        </p:grpSpPr>
        <p:sp>
          <p:nvSpPr>
            <p:cNvPr id="177" name="Google Shape;177;p22"/>
            <p:cNvSpPr/>
            <p:nvPr/>
          </p:nvSpPr>
          <p:spPr>
            <a:xfrm>
              <a:off x="659300" y="5255300"/>
              <a:ext cx="5166000" cy="25941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 rot="-1798217">
              <a:off x="3044174" y="5663810"/>
              <a:ext cx="605344" cy="1550869"/>
            </a:xfrm>
            <a:prstGeom prst="ellipse">
              <a:avLst/>
            </a:prstGeom>
            <a:noFill/>
            <a:ln cap="flat" cmpd="sng" w="76200">
              <a:solidFill>
                <a:srgbClr val="09D3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2"/>
            <p:cNvSpPr/>
            <p:nvPr/>
          </p:nvSpPr>
          <p:spPr>
            <a:xfrm flipH="1" rot="1798217">
              <a:off x="3044032" y="5663810"/>
              <a:ext cx="605344" cy="1550869"/>
            </a:xfrm>
            <a:prstGeom prst="ellipse">
              <a:avLst/>
            </a:prstGeom>
            <a:noFill/>
            <a:ln cap="flat" cmpd="sng" w="76200">
              <a:solidFill>
                <a:srgbClr val="09D3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 flipH="1" rot="5398296">
              <a:off x="3044046" y="5663845"/>
              <a:ext cx="605400" cy="1551000"/>
            </a:xfrm>
            <a:prstGeom prst="ellipse">
              <a:avLst/>
            </a:prstGeom>
            <a:noFill/>
            <a:ln cap="flat" cmpd="sng" w="76200">
              <a:solidFill>
                <a:srgbClr val="09D3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2382100" y="5566900"/>
              <a:ext cx="1936500" cy="1755000"/>
            </a:xfrm>
            <a:prstGeom prst="rect">
              <a:avLst/>
            </a:prstGeom>
            <a:noFill/>
            <a:ln cap="flat" cmpd="sng" w="76200">
              <a:solidFill>
                <a:srgbClr val="09D3A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2" name="Google Shape;182;p22"/>
            <p:cNvCxnSpPr/>
            <p:nvPr/>
          </p:nvCxnSpPr>
          <p:spPr>
            <a:xfrm>
              <a:off x="2166005" y="5722500"/>
              <a:ext cx="1996800" cy="1815300"/>
            </a:xfrm>
            <a:prstGeom prst="bentConnector3">
              <a:avLst>
                <a:gd fmla="val 0" name="adj1"/>
              </a:avLst>
            </a:prstGeom>
            <a:noFill/>
            <a:ln cap="flat" cmpd="sng" w="76200">
              <a:solidFill>
                <a:srgbClr val="09D3A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3" name="Google Shape;183;p22"/>
            <p:cNvSpPr/>
            <p:nvPr/>
          </p:nvSpPr>
          <p:spPr>
            <a:xfrm>
              <a:off x="3188346" y="6282411"/>
              <a:ext cx="324000" cy="324000"/>
            </a:xfrm>
            <a:prstGeom prst="ellipse">
              <a:avLst/>
            </a:prstGeom>
            <a:solidFill>
              <a:srgbClr val="09D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0363" y="2346125"/>
            <a:ext cx="1732475" cy="1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6920363" y="3645475"/>
            <a:ext cx="1732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-GB" sz="1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Dan Abramov</a:t>
            </a:r>
            <a:endParaRPr b="0" i="1" sz="17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78825" y="4184050"/>
            <a:ext cx="404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https://github.com/reactjs/react.dev/pull/5487</a:t>
            </a:r>
            <a:endParaRPr b="0" i="1" sz="1100" u="none" cap="none" strike="noStrik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4">
            <a:alphaModFix/>
          </a:blip>
          <a:srcRect b="47859" l="0" r="0" t="0"/>
          <a:stretch/>
        </p:blipFill>
        <p:spPr>
          <a:xfrm>
            <a:off x="378825" y="856901"/>
            <a:ext cx="2017137" cy="332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5">
            <a:alphaModFix/>
          </a:blip>
          <a:srcRect b="25328" l="0" r="0" t="0"/>
          <a:stretch/>
        </p:blipFill>
        <p:spPr>
          <a:xfrm>
            <a:off x="4644967" y="856902"/>
            <a:ext cx="2017138" cy="3327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4">
            <a:alphaModFix/>
          </a:blip>
          <a:srcRect b="0" l="0" r="0" t="47858"/>
          <a:stretch/>
        </p:blipFill>
        <p:spPr>
          <a:xfrm>
            <a:off x="2511896" y="856909"/>
            <a:ext cx="2017137" cy="3327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25327" l="0" r="0" t="100104"/>
          <a:stretch/>
        </p:blipFill>
        <p:spPr>
          <a:xfrm flipH="1" rot="10800000">
            <a:off x="6778038" y="856901"/>
            <a:ext cx="2017138" cy="1133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/>
          <p:nvPr/>
        </p:nvSpPr>
        <p:spPr>
          <a:xfrm>
            <a:off x="570375" y="2657350"/>
            <a:ext cx="1593300" cy="1389600"/>
          </a:xfrm>
          <a:prstGeom prst="rect">
            <a:avLst/>
          </a:prstGeom>
          <a:solidFill>
            <a:srgbClr val="09D3A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4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44458" l="0" r="0" t="0"/>
          <a:stretch/>
        </p:blipFill>
        <p:spPr>
          <a:xfrm>
            <a:off x="448100" y="1143413"/>
            <a:ext cx="3305101" cy="2856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 txBox="1"/>
          <p:nvPr/>
        </p:nvSpPr>
        <p:spPr>
          <a:xfrm>
            <a:off x="4014075" y="1642613"/>
            <a:ext cx="4618800" cy="1164000"/>
          </a:xfrm>
          <a:prstGeom prst="rect">
            <a:avLst/>
          </a:prstGeom>
          <a:solidFill>
            <a:srgbClr val="4EC9B0"/>
          </a:solidFill>
          <a:ln>
            <a:noFill/>
          </a:ln>
        </p:spPr>
        <p:txBody>
          <a:bodyPr anchorCtr="0" anchor="t" bIns="180000" lIns="180000" spcFirstLastPara="1" rIns="180000" wrap="square" tIns="180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rgbClr val="A8FFEE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0" lang="en-GB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Set up a modern web app</a:t>
            </a:r>
            <a:endParaRPr b="1" i="0" sz="2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GB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running one command.</a:t>
            </a:r>
            <a:r>
              <a:rPr b="1" i="0" lang="en-GB" sz="2600" u="none" cap="none" strike="noStrike">
                <a:solidFill>
                  <a:srgbClr val="A8FFEE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b="1" i="0" sz="2600" u="none" cap="none" strike="noStrike">
              <a:solidFill>
                <a:srgbClr val="A8FF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4"/>
          <p:cNvSpPr/>
          <p:nvPr/>
        </p:nvSpPr>
        <p:spPr>
          <a:xfrm rot="-5400000">
            <a:off x="2851275" y="1643213"/>
            <a:ext cx="1162800" cy="1162800"/>
          </a:xfrm>
          <a:prstGeom prst="triangle">
            <a:avLst>
              <a:gd fmla="val 50000" name="adj"/>
            </a:avLst>
          </a:prstGeom>
          <a:solidFill>
            <a:srgbClr val="4EC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448100" y="4000075"/>
            <a:ext cx="330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https://create-react-app.dev</a:t>
            </a:r>
            <a:endParaRPr b="0" i="1" sz="1100" u="none" cap="none" strike="noStrik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1381275" y="2168536"/>
            <a:ext cx="1470000" cy="112200"/>
          </a:xfrm>
          <a:prstGeom prst="rect">
            <a:avLst/>
          </a:prstGeom>
          <a:solidFill>
            <a:srgbClr val="09D3AC">
              <a:alpha val="4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4655025" y="3172500"/>
            <a:ext cx="3336900" cy="46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npx </a:t>
            </a:r>
            <a:r>
              <a:rPr b="0" i="0" lang="en-GB" sz="18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create-react-app</a:t>
            </a:r>
            <a:endParaRPr b="0" i="0" sz="18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4975588" y="645275"/>
            <a:ext cx="2799600" cy="38646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5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25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725" y="838600"/>
            <a:ext cx="2144732" cy="17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1571425" y="3022400"/>
            <a:ext cx="2741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7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dependencies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No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configuration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4975600" y="645275"/>
            <a:ext cx="27996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1" i="0" lang="en-GB" sz="25600" u="none" cap="none" strike="noStrike">
                <a:solidFill>
                  <a:srgbClr val="B7B7B7"/>
                </a:solidFill>
                <a:latin typeface="Fira Code"/>
                <a:ea typeface="Fira Code"/>
                <a:cs typeface="Fira Code"/>
                <a:sym typeface="Fira Code"/>
              </a:rPr>
              <a:t>?</a:t>
            </a:r>
            <a:endParaRPr b="1" i="0" sz="25600" u="none" cap="none" strike="noStrike">
              <a:solidFill>
                <a:srgbClr val="B7B7B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5214700" y="2340900"/>
            <a:ext cx="2321400" cy="46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npm </a:t>
            </a:r>
            <a:r>
              <a:rPr b="0" i="0" lang="en-GB" sz="18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run eject</a:t>
            </a:r>
            <a:endParaRPr b="0" i="0" sz="18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25"/>
          <p:cNvSpPr/>
          <p:nvPr/>
        </p:nvSpPr>
        <p:spPr>
          <a:xfrm rot="5400000">
            <a:off x="7227100" y="3961763"/>
            <a:ext cx="548100" cy="548100"/>
          </a:xfrm>
          <a:prstGeom prst="rtTriangle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5"/>
          <p:cNvSpPr/>
          <p:nvPr/>
        </p:nvSpPr>
        <p:spPr>
          <a:xfrm rot="-5400000">
            <a:off x="7227100" y="3961763"/>
            <a:ext cx="548100" cy="5481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>
            <a:off x="4975588" y="645275"/>
            <a:ext cx="2799600" cy="386460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12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725" y="838600"/>
            <a:ext cx="2144732" cy="17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2400" y="1816275"/>
            <a:ext cx="1718375" cy="5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8187" y="838588"/>
            <a:ext cx="2394375" cy="225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78188" y="3227375"/>
            <a:ext cx="2394375" cy="107113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1571425" y="3022400"/>
            <a:ext cx="2741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7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dependencies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No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configuration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1571425" y="3022400"/>
            <a:ext cx="2799600" cy="1226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53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dependencies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1,365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lines of configuration files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7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13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7"/>
          <p:cNvSpPr txBox="1"/>
          <p:nvPr/>
        </p:nvSpPr>
        <p:spPr>
          <a:xfrm>
            <a:off x="1520888" y="1440450"/>
            <a:ext cx="2799600" cy="22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53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dependencies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1,365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lines of configuration files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235 MB</a:t>
            </a:r>
            <a:endParaRPr b="0" i="0" sz="1700" u="none" cap="none" strike="noStrike">
              <a:solidFill>
                <a:srgbClr val="62C58B"/>
              </a:solidFill>
              <a:highlight>
                <a:srgbClr val="000000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62C58B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14 build plugins</a:t>
            </a:r>
            <a:endParaRPr b="0" i="0" sz="1700" u="none" cap="none" strike="noStrike">
              <a:solidFill>
                <a:srgbClr val="62C58B"/>
              </a:solidFill>
              <a:highlight>
                <a:srgbClr val="000000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253" name="Google Shape;253;p27"/>
          <p:cNvSpPr txBox="1"/>
          <p:nvPr/>
        </p:nvSpPr>
        <p:spPr>
          <a:xfrm>
            <a:off x="4823513" y="1440450"/>
            <a:ext cx="2799600" cy="226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DFBE8A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30</a:t>
            </a:r>
            <a:r>
              <a:rPr b="0" i="0" lang="en-GB" sz="1700" u="none" cap="none" strike="noStrike">
                <a:solidFill>
                  <a:srgbClr val="DFBE8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dependencies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DFBE8A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197</a:t>
            </a:r>
            <a:r>
              <a:rPr b="0" i="0" lang="en-GB" sz="17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lines of configuration files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DFBE8A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123 MB</a:t>
            </a:r>
            <a:endParaRPr b="0" i="0" sz="1700" u="none" cap="none" strike="noStrike">
              <a:solidFill>
                <a:srgbClr val="DFBE8A"/>
              </a:solidFill>
              <a:highlight>
                <a:srgbClr val="000000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DFBE8A"/>
                </a:solidFill>
                <a:highlight>
                  <a:srgbClr val="000000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3 build plugins</a:t>
            </a:r>
            <a:endParaRPr b="0" i="0" sz="1700" u="none" cap="none" strike="noStrike">
              <a:solidFill>
                <a:srgbClr val="DFBE8A"/>
              </a:solidFill>
              <a:highlight>
                <a:srgbClr val="000000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8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14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713" y="813561"/>
            <a:ext cx="706932" cy="36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 rotWithShape="1">
          <a:blip r:embed="rId4">
            <a:alphaModFix/>
          </a:blip>
          <a:srcRect b="0" l="3566" r="0" t="0"/>
          <a:stretch/>
        </p:blipFill>
        <p:spPr>
          <a:xfrm>
            <a:off x="4185584" y="818631"/>
            <a:ext cx="706931" cy="366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 rotWithShape="1">
          <a:blip r:embed="rId5">
            <a:alphaModFix/>
          </a:blip>
          <a:srcRect b="0" l="7080" r="0" t="0"/>
          <a:stretch/>
        </p:blipFill>
        <p:spPr>
          <a:xfrm>
            <a:off x="5007456" y="813572"/>
            <a:ext cx="706931" cy="205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8"/>
          <p:cNvGrpSpPr/>
          <p:nvPr/>
        </p:nvGrpSpPr>
        <p:grpSpPr>
          <a:xfrm>
            <a:off x="3659365" y="491502"/>
            <a:ext cx="1931348" cy="259510"/>
            <a:chOff x="1536477" y="4014740"/>
            <a:chExt cx="1931348" cy="259510"/>
          </a:xfrm>
        </p:grpSpPr>
        <p:pic>
          <p:nvPicPr>
            <p:cNvPr id="266" name="Google Shape;266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36477" y="4014740"/>
              <a:ext cx="259449" cy="25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8"/>
            <p:cNvSpPr txBox="1"/>
            <p:nvPr/>
          </p:nvSpPr>
          <p:spPr>
            <a:xfrm>
              <a:off x="1795925" y="4014750"/>
              <a:ext cx="16719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webpack.config.js</a:t>
              </a:r>
              <a:endPara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8" name="Google Shape;268;p28"/>
          <p:cNvSpPr txBox="1"/>
          <p:nvPr/>
        </p:nvSpPr>
        <p:spPr>
          <a:xfrm>
            <a:off x="5007476" y="2865925"/>
            <a:ext cx="77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GB" sz="8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(756 lines)</a:t>
            </a:r>
            <a:endParaRPr b="0" i="1" sz="8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15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 rot="-1798217">
            <a:off x="4373803" y="1683254"/>
            <a:ext cx="605344" cy="1550909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9"/>
          <p:cNvSpPr/>
          <p:nvPr/>
        </p:nvSpPr>
        <p:spPr>
          <a:xfrm flipH="1" rot="1798217">
            <a:off x="4373803" y="1683254"/>
            <a:ext cx="605344" cy="1550909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9"/>
          <p:cNvSpPr/>
          <p:nvPr/>
        </p:nvSpPr>
        <p:spPr>
          <a:xfrm flipH="1" rot="5398296">
            <a:off x="4373746" y="1683180"/>
            <a:ext cx="605400" cy="1551000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9"/>
          <p:cNvSpPr/>
          <p:nvPr/>
        </p:nvSpPr>
        <p:spPr>
          <a:xfrm>
            <a:off x="3711800" y="1586300"/>
            <a:ext cx="1936500" cy="1755000"/>
          </a:xfrm>
          <a:prstGeom prst="rect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1" name="Google Shape;281;p29"/>
          <p:cNvCxnSpPr/>
          <p:nvPr/>
        </p:nvCxnSpPr>
        <p:spPr>
          <a:xfrm>
            <a:off x="3495705" y="1741900"/>
            <a:ext cx="1996800" cy="1815300"/>
          </a:xfrm>
          <a:prstGeom prst="bentConnector3">
            <a:avLst>
              <a:gd fmla="val 0" name="adj1"/>
            </a:avLst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9"/>
          <p:cNvSpPr/>
          <p:nvPr/>
        </p:nvSpPr>
        <p:spPr>
          <a:xfrm>
            <a:off x="4518046" y="2301811"/>
            <a:ext cx="324000" cy="324000"/>
          </a:xfrm>
          <a:prstGeom prst="ellipse">
            <a:avLst/>
          </a:prstGeom>
          <a:solidFill>
            <a:srgbClr val="09D3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/>
        </p:nvSpPr>
        <p:spPr>
          <a:xfrm>
            <a:off x="2425200" y="2240850"/>
            <a:ext cx="429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GB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What’s the alternative?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0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0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16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/>
        </p:nvSpPr>
        <p:spPr>
          <a:xfrm>
            <a:off x="2425200" y="2240850"/>
            <a:ext cx="42936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-GB" sz="31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What’s the alternative?</a:t>
            </a:r>
            <a:endParaRPr b="0" i="0" sz="31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97" name="Google Shape;297;p31"/>
          <p:cNvSpPr/>
          <p:nvPr/>
        </p:nvSpPr>
        <p:spPr>
          <a:xfrm flipH="1" rot="-5400000">
            <a:off x="829550" y="-3165775"/>
            <a:ext cx="5153850" cy="11475050"/>
          </a:xfrm>
          <a:prstGeom prst="flowChartManualInpu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17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063" y="2186836"/>
            <a:ext cx="3789875" cy="7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412763"/>
            <a:ext cx="15240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268150" y="2976538"/>
            <a:ext cx="460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9D3AC"/>
                </a:solidFill>
                <a:latin typeface="Roboto"/>
                <a:ea typeface="Roboto"/>
                <a:cs typeface="Roboto"/>
                <a:sym typeface="Roboto"/>
              </a:rPr>
              <a:t>Create React App</a:t>
            </a:r>
            <a:endParaRPr b="0" i="0" sz="3700" u="none" cap="none" strike="noStrike">
              <a:solidFill>
                <a:srgbClr val="09D3A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2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18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5613051" y="1704000"/>
            <a:ext cx="2431500" cy="35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npm </a:t>
            </a:r>
            <a:r>
              <a:rPr b="0" i="0" lang="en-GB" sz="11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install </a:t>
            </a:r>
            <a:r>
              <a:rPr b="0" i="0" lang="en-GB" sz="1100" u="none" cap="none" strike="noStrike">
                <a:solidFill>
                  <a:srgbClr val="B7B7B7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-D</a:t>
            </a:r>
            <a:r>
              <a:rPr b="0" i="0" lang="en-GB" sz="11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 next</a:t>
            </a:r>
            <a:endParaRPr b="0" i="0" sz="11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1099449" y="1704000"/>
            <a:ext cx="2431500" cy="35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npx </a:t>
            </a:r>
            <a:r>
              <a:rPr b="0" i="0" lang="en-GB" sz="11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create-next-app</a:t>
            </a:r>
            <a:endParaRPr b="0" i="0" sz="11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5160350" y="2662025"/>
            <a:ext cx="3336900" cy="188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"private"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true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"scripts"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"build"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build"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"start"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start"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"lint"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lint"</a:t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"dependencies"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314" name="Google Shape;314;p32"/>
          <p:cNvSpPr/>
          <p:nvPr/>
        </p:nvSpPr>
        <p:spPr>
          <a:xfrm rot="-5400000">
            <a:off x="6354800" y="1520250"/>
            <a:ext cx="325200" cy="271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2"/>
          <p:cNvSpPr/>
          <p:nvPr/>
        </p:nvSpPr>
        <p:spPr>
          <a:xfrm rot="5400000">
            <a:off x="6356750" y="2972575"/>
            <a:ext cx="321300" cy="271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340" y="2391422"/>
            <a:ext cx="204042" cy="20406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2"/>
          <p:cNvSpPr txBox="1"/>
          <p:nvPr/>
        </p:nvSpPr>
        <p:spPr>
          <a:xfrm>
            <a:off x="5355225" y="2308025"/>
            <a:ext cx="314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package.json</a:t>
            </a:r>
            <a:endParaRPr b="0" i="0" sz="11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4">
            <a:alphaModFix/>
          </a:blip>
          <a:srcRect b="0" l="0" r="20785" t="0"/>
          <a:stretch/>
        </p:blipFill>
        <p:spPr>
          <a:xfrm>
            <a:off x="517064" y="2662025"/>
            <a:ext cx="3596150" cy="8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2"/>
          <p:cNvSpPr/>
          <p:nvPr/>
        </p:nvSpPr>
        <p:spPr>
          <a:xfrm>
            <a:off x="3193238" y="2662025"/>
            <a:ext cx="920100" cy="835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" name="Google Shape;320;p32"/>
          <p:cNvCxnSpPr/>
          <p:nvPr/>
        </p:nvCxnSpPr>
        <p:spPr>
          <a:xfrm>
            <a:off x="4572000" y="675425"/>
            <a:ext cx="0" cy="3868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32"/>
          <p:cNvSpPr txBox="1"/>
          <p:nvPr/>
        </p:nvSpPr>
        <p:spPr>
          <a:xfrm>
            <a:off x="308050" y="800875"/>
            <a:ext cx="401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Create New App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919025" y="800875"/>
            <a:ext cx="401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Add to Existing App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3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3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19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75" y="769054"/>
            <a:ext cx="2970255" cy="125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/>
        </p:nvSpPr>
        <p:spPr>
          <a:xfrm>
            <a:off x="851463" y="2648663"/>
            <a:ext cx="3336900" cy="18816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"private"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true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"scripts"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"build"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build"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"start"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start"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"lint"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"next lint"</a:t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"dependencies"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333" name="Google Shape;333;p33"/>
          <p:cNvSpPr/>
          <p:nvPr/>
        </p:nvSpPr>
        <p:spPr>
          <a:xfrm rot="-5400000">
            <a:off x="2045913" y="1506888"/>
            <a:ext cx="325200" cy="271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3"/>
          <p:cNvSpPr/>
          <p:nvPr/>
        </p:nvSpPr>
        <p:spPr>
          <a:xfrm rot="5400000">
            <a:off x="2047863" y="2959213"/>
            <a:ext cx="321300" cy="2714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1452" y="2378060"/>
            <a:ext cx="204042" cy="20406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3"/>
          <p:cNvSpPr txBox="1"/>
          <p:nvPr/>
        </p:nvSpPr>
        <p:spPr>
          <a:xfrm>
            <a:off x="1046338" y="2294663"/>
            <a:ext cx="314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package.json</a:t>
            </a:r>
            <a:endParaRPr b="0" i="0" sz="11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7" name="Google Shape;337;p33"/>
          <p:cNvSpPr/>
          <p:nvPr/>
        </p:nvSpPr>
        <p:spPr>
          <a:xfrm rot="-5400000">
            <a:off x="1991013" y="1555143"/>
            <a:ext cx="435000" cy="2714100"/>
          </a:xfrm>
          <a:prstGeom prst="rect">
            <a:avLst/>
          </a:prstGeom>
          <a:solidFill>
            <a:srgbClr val="1E1E1E">
              <a:alpha val="6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3"/>
          <p:cNvSpPr/>
          <p:nvPr/>
        </p:nvSpPr>
        <p:spPr>
          <a:xfrm rot="5400000">
            <a:off x="1984263" y="2888993"/>
            <a:ext cx="448500" cy="2714100"/>
          </a:xfrm>
          <a:prstGeom prst="rect">
            <a:avLst/>
          </a:prstGeom>
          <a:solidFill>
            <a:srgbClr val="1E1E1E">
              <a:alpha val="6588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33"/>
          <p:cNvGrpSpPr/>
          <p:nvPr/>
        </p:nvGrpSpPr>
        <p:grpSpPr>
          <a:xfrm>
            <a:off x="4734338" y="613237"/>
            <a:ext cx="3558200" cy="3917026"/>
            <a:chOff x="4734338" y="613237"/>
            <a:chExt cx="3558200" cy="3917026"/>
          </a:xfrm>
        </p:grpSpPr>
        <p:pic>
          <p:nvPicPr>
            <p:cNvPr id="340" name="Google Shape;340;p33"/>
            <p:cNvPicPr preferRelativeResize="0"/>
            <p:nvPr/>
          </p:nvPicPr>
          <p:blipFill rotWithShape="1">
            <a:blip r:embed="rId5">
              <a:alphaModFix/>
            </a:blip>
            <a:srcRect b="13632" l="0" r="0" t="13929"/>
            <a:stretch/>
          </p:blipFill>
          <p:spPr>
            <a:xfrm>
              <a:off x="4734338" y="613237"/>
              <a:ext cx="3558200" cy="15687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33"/>
            <p:cNvSpPr txBox="1"/>
            <p:nvPr/>
          </p:nvSpPr>
          <p:spPr>
            <a:xfrm>
              <a:off x="4844988" y="2648663"/>
              <a:ext cx="3336900" cy="188160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"private"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</a:t>
              </a:r>
              <a:r>
                <a:rPr b="0" i="0" lang="en-GB" sz="1050" u="none" cap="none" strike="noStrike">
                  <a:solidFill>
                    <a:srgbClr val="569CD6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true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,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"scripts"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{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"dev"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</a:t>
              </a:r>
              <a:r>
                <a:rPr b="0" i="0" lang="en-GB" sz="1050" u="none" cap="none" strike="noStrike">
                  <a:solidFill>
                    <a:srgbClr val="CE9178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"next dev --turbo"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,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"build"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</a:t>
              </a:r>
              <a:r>
                <a:rPr b="0" i="0" lang="en-GB" sz="1050" u="none" cap="none" strike="noStrike">
                  <a:solidFill>
                    <a:srgbClr val="CE9178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"next build"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,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"start"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</a:t>
              </a:r>
              <a:r>
                <a:rPr b="0" i="0" lang="en-GB" sz="1050" u="none" cap="none" strike="noStrike">
                  <a:solidFill>
                    <a:srgbClr val="CE9178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"next start"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,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"lint"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</a:t>
              </a:r>
              <a:r>
                <a:rPr b="0" i="0" lang="en-GB" sz="1050" u="none" cap="none" strike="noStrike">
                  <a:solidFill>
                    <a:srgbClr val="CE9178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"next lint"</a:t>
              </a:r>
              <a:endParaRPr b="0" i="0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},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  </a:t>
              </a:r>
              <a:r>
                <a:rPr b="0" i="0" lang="en-GB" sz="1050" u="none" cap="none" strike="noStrike">
                  <a:solidFill>
                    <a:srgbClr val="9CDCFE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"dependencies"</a:t>
              </a:r>
              <a:r>
                <a:rPr b="0" i="0" lang="en-GB" sz="1050" u="none" cap="none" strike="noStrike">
                  <a:solidFill>
                    <a:srgbClr val="D4D4D4"/>
                  </a:solidFill>
                  <a:highlight>
                    <a:srgbClr val="1E1E1E"/>
                  </a:highlight>
                  <a:latin typeface="Fira Code Medium"/>
                  <a:ea typeface="Fira Code Medium"/>
                  <a:cs typeface="Fira Code Medium"/>
                  <a:sym typeface="Fira Code Medium"/>
                </a:rPr>
                <a:t>: {</a:t>
              </a:r>
              <a:endParaRPr b="0" i="0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 rot="-5400000">
              <a:off x="6039438" y="1506888"/>
              <a:ext cx="325200" cy="2714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1E1E1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 rot="5400000">
              <a:off x="6041388" y="2959213"/>
              <a:ext cx="321300" cy="27141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1E1E1E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4" name="Google Shape;344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44977" y="2378060"/>
              <a:ext cx="204042" cy="20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33"/>
            <p:cNvSpPr txBox="1"/>
            <p:nvPr/>
          </p:nvSpPr>
          <p:spPr>
            <a:xfrm>
              <a:off x="5039863" y="2294663"/>
              <a:ext cx="3141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package.json</a:t>
              </a:r>
              <a:endParaRPr b="0" i="0" sz="11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 rot="-5400000">
              <a:off x="5984538" y="1555143"/>
              <a:ext cx="435000" cy="2714100"/>
            </a:xfrm>
            <a:prstGeom prst="rect">
              <a:avLst/>
            </a:prstGeom>
            <a:solidFill>
              <a:srgbClr val="1E1E1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 rot="5400000">
              <a:off x="5650038" y="2561179"/>
              <a:ext cx="1104000" cy="2714100"/>
            </a:xfrm>
            <a:prstGeom prst="rect">
              <a:avLst/>
            </a:prstGeom>
            <a:solidFill>
              <a:srgbClr val="1E1E1E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20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2564850" y="1532700"/>
            <a:ext cx="4014300" cy="2539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module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exports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webpack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(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config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)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=&gt;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config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module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rules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push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// custom Webpack configurations</a:t>
            </a:r>
            <a:endParaRPr b="0" i="0" sz="1050" u="none" cap="none" strike="noStrike">
              <a:solidFill>
                <a:srgbClr val="6A9955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})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return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config</a:t>
            </a:r>
            <a:endParaRPr b="0" i="0" sz="1050" u="none" cap="none" strike="noStrike">
              <a:solidFill>
                <a:srgbClr val="9CDCFE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</a:t>
            </a:r>
            <a:endParaRPr b="0" i="0" sz="18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2833525" y="1071000"/>
            <a:ext cx="374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next.config.js</a:t>
            </a:r>
            <a:endParaRPr b="0" i="0" sz="16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58" name="Google Shape;3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850" y="1154113"/>
            <a:ext cx="264875" cy="2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5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5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35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21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797" y="1558725"/>
            <a:ext cx="4356398" cy="24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5"/>
          <p:cNvSpPr txBox="1"/>
          <p:nvPr/>
        </p:nvSpPr>
        <p:spPr>
          <a:xfrm>
            <a:off x="3874938" y="1816450"/>
            <a:ext cx="139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Deploy with</a:t>
            </a:r>
            <a:endParaRPr b="0" i="0" sz="1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36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22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869101" y="3477800"/>
            <a:ext cx="318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Next.js Docs - Server Side Rendering</a:t>
            </a:r>
            <a:endParaRPr b="0" i="1" sz="11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4306263" y="4159563"/>
            <a:ext cx="396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Next.js Docs - Static Site Generation</a:t>
            </a:r>
            <a:endParaRPr b="0" i="1" sz="11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865075" y="679250"/>
            <a:ext cx="741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erver-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ide 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endering </a:t>
            </a:r>
            <a:r>
              <a:rPr b="0" i="0" lang="en-GB" sz="2400" u="none" cap="none" strike="noStrike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tatic 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S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ite 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G</a:t>
            </a:r>
            <a:r>
              <a:rPr b="0" i="0" lang="en-GB" sz="24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eneration</a:t>
            </a:r>
            <a:endParaRPr b="0" i="0" sz="2400" u="none" cap="none" strike="noStrike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80" name="Google Shape;380;p36"/>
          <p:cNvPicPr preferRelativeResize="0"/>
          <p:nvPr/>
        </p:nvPicPr>
        <p:blipFill rotWithShape="1">
          <a:blip r:embed="rId3">
            <a:alphaModFix/>
          </a:blip>
          <a:srcRect b="0" l="0" r="16526" t="0"/>
          <a:stretch/>
        </p:blipFill>
        <p:spPr>
          <a:xfrm>
            <a:off x="4306254" y="1517088"/>
            <a:ext cx="3756583" cy="264247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36"/>
          <p:cNvPicPr preferRelativeResize="0"/>
          <p:nvPr/>
        </p:nvPicPr>
        <p:blipFill rotWithShape="1">
          <a:blip r:embed="rId4">
            <a:alphaModFix/>
          </a:blip>
          <a:srcRect b="0" l="0" r="32203" t="0"/>
          <a:stretch/>
        </p:blipFill>
        <p:spPr>
          <a:xfrm>
            <a:off x="869088" y="1517100"/>
            <a:ext cx="2933728" cy="196069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7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7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37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23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063" y="2186836"/>
            <a:ext cx="3789875" cy="7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063" y="2186836"/>
            <a:ext cx="3789875" cy="7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/>
          <p:nvPr/>
        </p:nvSpPr>
        <p:spPr>
          <a:xfrm flipH="1" rot="-5400000">
            <a:off x="829550" y="-3165775"/>
            <a:ext cx="5153850" cy="1147505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24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38"/>
          <p:cNvSpPr txBox="1"/>
          <p:nvPr/>
        </p:nvSpPr>
        <p:spPr>
          <a:xfrm>
            <a:off x="3788250" y="2340900"/>
            <a:ext cx="1567500" cy="46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npm </a:t>
            </a:r>
            <a:r>
              <a:rPr b="0" i="0" lang="en-GB" sz="18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init</a:t>
            </a:r>
            <a:endParaRPr b="0" i="0" sz="18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39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b="0" l="0" r="68499" t="0"/>
          <a:stretch/>
        </p:blipFill>
        <p:spPr>
          <a:xfrm>
            <a:off x="1148498" y="1595363"/>
            <a:ext cx="313079" cy="27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8918" y="1533589"/>
            <a:ext cx="313076" cy="34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9"/>
          <p:cNvSpPr txBox="1"/>
          <p:nvPr/>
        </p:nvSpPr>
        <p:spPr>
          <a:xfrm>
            <a:off x="5591998" y="1495188"/>
            <a:ext cx="16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jest.config.js</a:t>
            </a:r>
            <a:endParaRPr b="0" i="0" sz="1400" u="none" cap="none" strike="noStrik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" name="Google Shape;413;p39"/>
          <p:cNvSpPr txBox="1"/>
          <p:nvPr/>
        </p:nvSpPr>
        <p:spPr>
          <a:xfrm>
            <a:off x="1446113" y="1527913"/>
            <a:ext cx="18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eslint.config.js</a:t>
            </a:r>
            <a:endParaRPr b="0" i="0" sz="1400" u="none" cap="none" strike="noStrik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p39"/>
          <p:cNvSpPr txBox="1"/>
          <p:nvPr/>
        </p:nvSpPr>
        <p:spPr>
          <a:xfrm>
            <a:off x="1113650" y="1928113"/>
            <a:ext cx="2795400" cy="1720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export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default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[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{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rules: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semi: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"error"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"prefer-const"</a:t>
            </a:r>
            <a:r>
              <a:rPr b="0" i="0" lang="en-GB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9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"error"</a:t>
            </a:r>
            <a:endParaRPr b="0" i="0" sz="9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}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}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];</a:t>
            </a:r>
            <a:endParaRPr b="0" i="0" sz="17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415" name="Google Shape;415;p39"/>
          <p:cNvSpPr txBox="1"/>
          <p:nvPr/>
        </p:nvSpPr>
        <p:spPr>
          <a:xfrm>
            <a:off x="5234950" y="1928113"/>
            <a:ext cx="2795400" cy="727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export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9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default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9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verbose: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9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true</a:t>
            </a: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9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50"/>
              <a:buFont typeface="Arial"/>
              <a:buNone/>
            </a:pPr>
            <a:r>
              <a:rPr b="0" i="0" lang="en-GB" sz="9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};</a:t>
            </a:r>
            <a:endParaRPr b="0" i="0" sz="850" u="none" cap="none" strike="noStrike">
              <a:solidFill>
                <a:srgbClr val="C586C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26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713" y="813561"/>
            <a:ext cx="706932" cy="36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 rotWithShape="1">
          <a:blip r:embed="rId4">
            <a:alphaModFix/>
          </a:blip>
          <a:srcRect b="0" l="3566" r="0" t="0"/>
          <a:stretch/>
        </p:blipFill>
        <p:spPr>
          <a:xfrm>
            <a:off x="4185584" y="818631"/>
            <a:ext cx="706931" cy="3668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0"/>
          <p:cNvPicPr preferRelativeResize="0"/>
          <p:nvPr/>
        </p:nvPicPr>
        <p:blipFill rotWithShape="1">
          <a:blip r:embed="rId5">
            <a:alphaModFix/>
          </a:blip>
          <a:srcRect b="0" l="7080" r="0" t="0"/>
          <a:stretch/>
        </p:blipFill>
        <p:spPr>
          <a:xfrm>
            <a:off x="5007456" y="813572"/>
            <a:ext cx="706931" cy="2052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7" name="Google Shape;427;p40"/>
          <p:cNvGrpSpPr/>
          <p:nvPr/>
        </p:nvGrpSpPr>
        <p:grpSpPr>
          <a:xfrm>
            <a:off x="3659365" y="491502"/>
            <a:ext cx="1931348" cy="259510"/>
            <a:chOff x="1536477" y="4014740"/>
            <a:chExt cx="1931348" cy="259510"/>
          </a:xfrm>
        </p:grpSpPr>
        <p:pic>
          <p:nvPicPr>
            <p:cNvPr id="428" name="Google Shape;428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36477" y="4014740"/>
              <a:ext cx="259449" cy="259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9" name="Google Shape;429;p40"/>
            <p:cNvSpPr txBox="1"/>
            <p:nvPr/>
          </p:nvSpPr>
          <p:spPr>
            <a:xfrm>
              <a:off x="1795925" y="4014750"/>
              <a:ext cx="1671900" cy="25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GB" sz="11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webpack.config.js</a:t>
              </a:r>
              <a:endParaRPr b="0" i="0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0" name="Google Shape;430;p40"/>
          <p:cNvSpPr txBox="1"/>
          <p:nvPr/>
        </p:nvSpPr>
        <p:spPr>
          <a:xfrm>
            <a:off x="5007476" y="2865925"/>
            <a:ext cx="772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en-GB" sz="800" u="none" cap="none" strike="noStrike">
                <a:solidFill>
                  <a:schemeClr val="dk2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(756 lines)</a:t>
            </a:r>
            <a:endParaRPr b="0" i="1" sz="8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1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1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41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8" name="Google Shape;438;p41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9" name="Google Shape;43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7077" y="869240"/>
            <a:ext cx="259449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1"/>
          <p:cNvSpPr txBox="1"/>
          <p:nvPr/>
        </p:nvSpPr>
        <p:spPr>
          <a:xfrm>
            <a:off x="1527075" y="1128750"/>
            <a:ext cx="1595700" cy="2886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Modules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"path"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Webpack plugin to use hashed filenames in `index.html`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HtmlWebpackPlugin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"html-webpack-plugin"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Common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Entry point for running the application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entry: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"./src/index.js"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Output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output: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Specify distributable folder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__dirname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"dist"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Add hash to filename to avoid cached `main.js` errors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filename: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"main.[contenthash].js"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Set to use Webpack's environment specific additions.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Read more in Webpack's docs: https://webpack.js.org/concepts/targets/.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"web"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Specify file types to resolve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extensions: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".js"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".jsx"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".json"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rules: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Babel loader for JavaScript and JSX files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test: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b="0" i="0" lang="en-GB" sz="200" u="none" cap="none" strike="noStrike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\.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jsx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exclude: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/node_modules/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"babel-loader"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CSS loader for CSS files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test: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/</a:t>
            </a:r>
            <a:r>
              <a:rPr b="0" i="0" lang="en-GB" sz="200" u="none" cap="none" strike="noStrike">
                <a:solidFill>
                  <a:srgbClr val="D7BA7D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\.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b="0" i="0" lang="en-GB" sz="200" u="none" cap="none" strike="noStrike">
                <a:solidFill>
                  <a:srgbClr val="D16969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"style-loader"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"css-loader"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plugins: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Replaces "main.js" with "main.[contenthash].js" in index.html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HtmlWebpackPlugin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template: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resolve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__dirname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"public"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"index.html"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}),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1786525" y="869250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webpack.common.js</a:t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>
            <a:off x="1527075" y="4014825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77 lines, 1 plugin</a:t>
            </a:r>
            <a:endParaRPr b="0" i="1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7127" y="869252"/>
            <a:ext cx="259449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1"/>
          <p:cNvSpPr txBox="1"/>
          <p:nvPr/>
        </p:nvSpPr>
        <p:spPr>
          <a:xfrm>
            <a:off x="3527135" y="1128750"/>
            <a:ext cx="1725600" cy="24705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Modules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"path"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Function to merge production config with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"webpack-merge"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Webpack plugin to add static files from `./public` to build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CopyPlugin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"copy-webpack-plugin"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"./webpack.common.js"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Production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"production"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Source maps link minified build code to the original source code for debugging.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"hidden-source-map" hides source maps from end-users, also reducing bundle size.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Note: For debugging production errors, consider using "source-map" instead to ma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devtool: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"hidden-source-map"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plugins: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Webpack plugin to add static files from `./public` to build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CopyPlugin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patterns: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Copy statis files from the public directory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from: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"public"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Paste static files in a new directory inside the distributable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to: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"./static"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Ignores index.html as HtmlWebpackPlugin handles index.html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globOptions: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ignore: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"**/index.html"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Stops errors when public folder has only index.html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noErrorOnMissing: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endParaRPr b="0" i="0" sz="200" u="none" cap="none" strike="noStrike">
              <a:solidFill>
                <a:srgbClr val="569CD6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}),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Merge production config with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prod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merged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20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endParaRPr b="0" i="0" sz="200" u="none" cap="none" strike="noStrike">
              <a:solidFill>
                <a:srgbClr val="9CDCFE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3786575" y="869258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webpack.dev.js</a:t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1"/>
          <p:cNvSpPr txBox="1"/>
          <p:nvPr/>
        </p:nvSpPr>
        <p:spPr>
          <a:xfrm>
            <a:off x="3527125" y="3599325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55 lines</a:t>
            </a:r>
            <a:endParaRPr b="0" i="1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7077" y="869215"/>
            <a:ext cx="259449" cy="2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1"/>
          <p:cNvSpPr txBox="1"/>
          <p:nvPr/>
        </p:nvSpPr>
        <p:spPr>
          <a:xfrm>
            <a:off x="5657262" y="1128750"/>
            <a:ext cx="1767300" cy="212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Modules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Function to merge development config with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}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"webpack-merge"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require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"./webpack.common.js"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/**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   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 =====================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*/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Development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mode: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"development"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Source maps link minified build code to the original source code for debugging.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"eval-source-map" offers a balance of build performance and debuggability, ideal fo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devtool: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"eval-source-map"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Development server configuration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devServer: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Server port number (e.g. "3000" serves client at http://localhost:3000)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port: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"3000"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Serve static files from "./public"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static: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0" i="0" lang="en-GB" sz="20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"./public"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Prevents automatically opening the client in browser.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Note: Change to `true` for default behaviour.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open: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Enables Hot Module Replacement (live reloads without a full page refresh)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hot: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Enables automatic reloading of the page when changes are made to the source code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n-GB" sz="20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liveReload: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},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Merge development config with base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common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dev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Export merged config</a:t>
            </a:r>
            <a:endParaRPr b="0" i="0" sz="200" u="none" cap="none" strike="noStrike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exports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20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merged</a:t>
            </a:r>
            <a:r>
              <a:rPr b="0" i="0" lang="en-GB" sz="20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</a:pPr>
            <a:r>
              <a:t/>
            </a:r>
            <a:endParaRPr b="0" i="0" sz="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5916525" y="869217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webpack.production.js</a:t>
            </a:r>
            <a:endParaRPr b="0" i="0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5657075" y="3252775"/>
            <a:ext cx="16719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GB" sz="11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65 lines, 1 plugin</a:t>
            </a:r>
            <a:endParaRPr b="0" i="1" sz="11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1412763"/>
            <a:ext cx="152400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2268150" y="2976538"/>
            <a:ext cx="4607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GB" sz="3700" u="none" cap="none" strike="noStrike">
                <a:solidFill>
                  <a:srgbClr val="09D3AC"/>
                </a:solidFill>
                <a:latin typeface="Roboto"/>
                <a:ea typeface="Roboto"/>
                <a:cs typeface="Roboto"/>
                <a:sym typeface="Roboto"/>
              </a:rPr>
              <a:t>Create React App</a:t>
            </a:r>
            <a:endParaRPr b="0" i="0" sz="3700" u="none" cap="none" strike="noStrike">
              <a:solidFill>
                <a:srgbClr val="09D3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/>
          <p:nvPr/>
        </p:nvSpPr>
        <p:spPr>
          <a:xfrm flipH="1" rot="-5400000">
            <a:off x="829550" y="-3165775"/>
            <a:ext cx="5153850" cy="11475050"/>
          </a:xfrm>
          <a:prstGeom prst="flowChartManualInput">
            <a:avLst/>
          </a:prstGeom>
          <a:solidFill>
            <a:srgbClr val="BAF5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4425" y="563587"/>
            <a:ext cx="4075150" cy="40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2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42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42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28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1113" y="1939125"/>
            <a:ext cx="1265250" cy="12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67087" y="1939125"/>
            <a:ext cx="965812" cy="1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4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534425" y="563587"/>
            <a:ext cx="4075150" cy="40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3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43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p43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29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1" name="Google Shape;471;p43"/>
          <p:cNvSpPr txBox="1"/>
          <p:nvPr/>
        </p:nvSpPr>
        <p:spPr>
          <a:xfrm>
            <a:off x="2177325" y="1267400"/>
            <a:ext cx="4502700" cy="354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F5F543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$ npm </a:t>
            </a:r>
            <a:r>
              <a:rPr b="0" i="0" lang="en-GB" sz="11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install </a:t>
            </a:r>
            <a:r>
              <a:rPr b="0" i="0" lang="en-GB" sz="1100" u="none" cap="none" strike="noStrike">
                <a:solidFill>
                  <a:srgbClr val="B7B7B7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-D</a:t>
            </a:r>
            <a:r>
              <a:rPr b="0" i="0" lang="en-GB" sz="1100" u="none" cap="none" strike="noStrike">
                <a:solidFill>
                  <a:schemeClr val="lt1"/>
                </a:solidFill>
                <a:highlight>
                  <a:srgbClr val="1E1E1E"/>
                </a:highlight>
                <a:latin typeface="Fira Code"/>
                <a:ea typeface="Fira Code"/>
                <a:cs typeface="Fira Code"/>
                <a:sym typeface="Fira Code"/>
              </a:rPr>
              <a:t> vite @vitejs/plugin-react-refresh</a:t>
            </a:r>
            <a:endParaRPr b="0" i="0" sz="1100" u="none" cap="none" strike="noStrike">
              <a:solidFill>
                <a:schemeClr val="lt1"/>
              </a:solidFill>
              <a:highlight>
                <a:srgbClr val="1E1E1E"/>
              </a:highlight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2" name="Google Shape;472;p43"/>
          <p:cNvSpPr txBox="1"/>
          <p:nvPr/>
        </p:nvSpPr>
        <p:spPr>
          <a:xfrm>
            <a:off x="5878575" y="2433100"/>
            <a:ext cx="2446500" cy="1443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"private"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true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"scripts"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"vite dev"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"build"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"vite build"</a:t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},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"dependencies"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: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473" name="Google Shape;473;p43"/>
          <p:cNvSpPr/>
          <p:nvPr/>
        </p:nvSpPr>
        <p:spPr>
          <a:xfrm rot="-5400000">
            <a:off x="6859125" y="1505225"/>
            <a:ext cx="325200" cy="228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3"/>
          <p:cNvSpPr/>
          <p:nvPr/>
        </p:nvSpPr>
        <p:spPr>
          <a:xfrm rot="5400000">
            <a:off x="6861000" y="2572300"/>
            <a:ext cx="321300" cy="22863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E1E1E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8565" y="2162497"/>
            <a:ext cx="204042" cy="20406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3"/>
          <p:cNvSpPr txBox="1"/>
          <p:nvPr/>
        </p:nvSpPr>
        <p:spPr>
          <a:xfrm>
            <a:off x="6073450" y="2079100"/>
            <a:ext cx="209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package.json</a:t>
            </a:r>
            <a:endParaRPr b="0" i="0" sz="1100" u="none" cap="none" strike="noStrik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" name="Google Shape;477;p43"/>
          <p:cNvSpPr txBox="1"/>
          <p:nvPr/>
        </p:nvSpPr>
        <p:spPr>
          <a:xfrm>
            <a:off x="818925" y="2433100"/>
            <a:ext cx="4655400" cy="1443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import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defineConfig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}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from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“vite”</a:t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import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reactRefresh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from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“@vitejs/plugin-react-refresh”</a:t>
            </a:r>
            <a:endParaRPr b="0" i="0" sz="1050" u="none" cap="none" strike="noStrike">
              <a:solidFill>
                <a:srgbClr val="CE9178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export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default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defineConfig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plugins: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[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reactRefresh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()]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})</a:t>
            </a:r>
            <a:endParaRPr b="0" i="0" sz="1800" u="none" cap="none" strike="noStrike">
              <a:solidFill>
                <a:schemeClr val="dk2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pic>
        <p:nvPicPr>
          <p:cNvPr id="478" name="Google Shape;47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923" y="2115088"/>
            <a:ext cx="257875" cy="2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3"/>
          <p:cNvSpPr txBox="1"/>
          <p:nvPr/>
        </p:nvSpPr>
        <p:spPr>
          <a:xfrm>
            <a:off x="1076800" y="2065150"/>
            <a:ext cx="439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vite.config.js</a:t>
            </a:r>
            <a:endParaRPr b="0" i="0" sz="1100" u="none" cap="none" strike="noStrik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44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30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0" i="1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551" y="723991"/>
            <a:ext cx="2924908" cy="17323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6868" y="723988"/>
            <a:ext cx="2956585" cy="17323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90" name="Google Shape;49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0551" y="2709985"/>
            <a:ext cx="2924908" cy="17095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56868" y="2709985"/>
            <a:ext cx="2905513" cy="17095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5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31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0" name="Google Shape;500;p45"/>
          <p:cNvGrpSpPr/>
          <p:nvPr/>
        </p:nvGrpSpPr>
        <p:grpSpPr>
          <a:xfrm>
            <a:off x="1561450" y="2193887"/>
            <a:ext cx="6021100" cy="755725"/>
            <a:chOff x="1561450" y="2193887"/>
            <a:chExt cx="6021100" cy="755725"/>
          </a:xfrm>
        </p:grpSpPr>
        <p:pic>
          <p:nvPicPr>
            <p:cNvPr id="501" name="Google Shape;501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61450" y="2193887"/>
              <a:ext cx="755725" cy="75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2" name="Google Shape;502;p45"/>
            <p:cNvSpPr txBox="1"/>
            <p:nvPr/>
          </p:nvSpPr>
          <p:spPr>
            <a:xfrm>
              <a:off x="2600750" y="2294700"/>
              <a:ext cx="4981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GB" sz="2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github</a:t>
              </a:r>
              <a:r>
                <a:rPr b="0" i="0" lang="en-GB" sz="2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.com/</a:t>
              </a:r>
              <a:r>
                <a:rPr b="1" i="0" lang="en-GB" sz="2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mwkeay</a:t>
              </a:r>
              <a:r>
                <a:rPr b="0" i="0" lang="en-GB" sz="2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/</a:t>
              </a:r>
              <a:r>
                <a:rPr b="1" i="0" lang="en-GB" sz="2400" u="none" cap="none" strike="noStrik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the-cra-curse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45"/>
          <p:cNvSpPr txBox="1"/>
          <p:nvPr/>
        </p:nvSpPr>
        <p:spPr>
          <a:xfrm>
            <a:off x="2081100" y="3191900"/>
            <a:ext cx="498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GB" sz="1500" u="none" cap="none" strike="noStrike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(This repository will go public as of Friday 17th May)</a:t>
            </a:r>
            <a:endParaRPr b="0" i="1" sz="1500" u="none" cap="none" strike="noStrike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github.com/mwkeay/the-cra-curse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013" y="1418750"/>
            <a:ext cx="2305975" cy="23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github.com/mwkeay/the-cra-curse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037" y="1669062"/>
            <a:ext cx="2098324" cy="63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3962" y="2835102"/>
            <a:ext cx="2045880" cy="63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3970" y="1681542"/>
            <a:ext cx="2045880" cy="614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128" y="2910942"/>
            <a:ext cx="2478121" cy="487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github.com/mwkeay/the-cra-curse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860126" y="2180063"/>
            <a:ext cx="7423749" cy="7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0" r="63850" t="0"/>
          <a:stretch/>
        </p:blipFill>
        <p:spPr>
          <a:xfrm>
            <a:off x="860125" y="2180075"/>
            <a:ext cx="2683524" cy="7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0" l="36146" r="0" t="0"/>
          <a:stretch/>
        </p:blipFill>
        <p:spPr>
          <a:xfrm>
            <a:off x="3543650" y="2180075"/>
            <a:ext cx="4740225" cy="7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github.com/mwkeay/the-cra-curse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 amt="75000"/>
          </a:blip>
          <a:srcRect b="0" l="0" r="0" t="0"/>
          <a:stretch/>
        </p:blipFill>
        <p:spPr>
          <a:xfrm>
            <a:off x="1277238" y="913237"/>
            <a:ext cx="3114379" cy="331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 amt="75000"/>
          </a:blip>
          <a:srcRect b="0" l="0" r="0" t="0"/>
          <a:stretch/>
        </p:blipFill>
        <p:spPr>
          <a:xfrm>
            <a:off x="4812893" y="913237"/>
            <a:ext cx="3053870" cy="331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238" y="913237"/>
            <a:ext cx="3114379" cy="331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2893" y="913249"/>
            <a:ext cx="3053870" cy="3317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8093988" y="1548188"/>
            <a:ext cx="45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GB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. 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319863" y="894775"/>
            <a:ext cx="3055200" cy="35961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180000" lIns="180000" spcFirstLastPara="1" rIns="180000" wrap="square" tIns="1800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()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=&gt;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hello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"Hello World!"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return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p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{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9CDCFE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text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&lt;/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p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App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()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=&gt;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return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(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div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endParaRPr b="0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&lt;/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div</a:t>
            </a:r>
            <a:r>
              <a:rPr b="0" i="0" lang="en-GB" sz="1050" u="none" cap="none" strike="noStrike">
                <a:solidFill>
                  <a:srgbClr val="80808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endParaRPr b="0" i="0" sz="1050" u="none" cap="none" strike="noStrike">
              <a:solidFill>
                <a:srgbClr val="808080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);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319850" y="894775"/>
            <a:ext cx="3055200" cy="3596100"/>
          </a:xfrm>
          <a:prstGeom prst="rect">
            <a:avLst/>
          </a:prstGeom>
          <a:solidFill>
            <a:srgbClr val="1E1E1E">
              <a:alpha val="65882"/>
            </a:srgbClr>
          </a:solidFill>
          <a:ln>
            <a:noFill/>
          </a:ln>
        </p:spPr>
        <p:txBody>
          <a:bodyPr anchorCtr="0" anchor="t" bIns="180000" lIns="180000" spcFirstLastPara="1" rIns="180000" wrap="square" tIns="1800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p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{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9CDCFE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text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}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&lt;/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p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;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div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/&gt;</a:t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&lt;/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div</a:t>
            </a:r>
            <a:r>
              <a:rPr b="0" i="0" lang="en-GB" sz="1050" u="none" cap="none" strike="noStrike">
                <a:solidFill>
                  <a:srgbClr val="80808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&gt;</a:t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808080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19875" y="4029163"/>
            <a:ext cx="305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.jsx</a:t>
            </a:r>
            <a:endParaRPr b="0" i="0" sz="18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4408150" y="1080775"/>
            <a:ext cx="4416000" cy="3157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anchorCtr="0" anchor="t" bIns="180000" lIns="180000" spcFirstLastPara="1" rIns="180000" wrap="square" tIns="1800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()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=&gt;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hello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"Hello World!"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return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'p'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4FC1FF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hello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);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const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App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= ()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=&gt;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{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return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CE9178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'div'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),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),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)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    );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Fira Code Medium"/>
                <a:ea typeface="Fira Code Medium"/>
                <a:cs typeface="Fira Code Medium"/>
                <a:sym typeface="Fira Code Medium"/>
              </a:rPr>
              <a:t>};</a:t>
            </a:r>
            <a:endParaRPr b="0" i="0" sz="1050" u="none" cap="none" strike="noStrike">
              <a:solidFill>
                <a:srgbClr val="D4D4D4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highlight>
                <a:srgbClr val="1E1E1E"/>
              </a:highlight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3503863" y="2403925"/>
            <a:ext cx="775500" cy="5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D3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.com/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mwkeay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408125" y="1080775"/>
            <a:ext cx="4416000" cy="3157200"/>
          </a:xfrm>
          <a:prstGeom prst="rect">
            <a:avLst/>
          </a:prstGeom>
          <a:solidFill>
            <a:srgbClr val="1E1E1E">
              <a:alpha val="65882"/>
            </a:srgbClr>
          </a:solidFill>
          <a:ln>
            <a:noFill/>
          </a:ln>
        </p:spPr>
        <p:txBody>
          <a:bodyPr anchorCtr="0" anchor="t" bIns="180000" lIns="180000" spcFirstLastPara="1" rIns="180000" wrap="square" tIns="180000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CE9178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'p'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4FC1FF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hello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);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</a:t>
            </a:r>
            <a:r>
              <a:rPr b="0" i="0" lang="en-GB" sz="1050" u="none" cap="none" strike="noStrike">
                <a:solidFill>
                  <a:srgbClr val="C586C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CE9178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'div'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),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),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        </a:t>
            </a:r>
            <a:r>
              <a:rPr b="0" i="0" lang="en-GB" sz="1050" u="none" cap="none" strike="noStrike">
                <a:solidFill>
                  <a:srgbClr val="4EC9B0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React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.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createElement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(</a:t>
            </a:r>
            <a:r>
              <a:rPr b="0" i="0" lang="en-GB" sz="1050" u="none" cap="none" strike="noStrike">
                <a:solidFill>
                  <a:srgbClr val="DCDCAA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MyComponent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, </a:t>
            </a:r>
            <a:r>
              <a:rPr b="0" i="0" lang="en-GB" sz="1050" u="none" cap="none" strike="noStrike">
                <a:solidFill>
                  <a:srgbClr val="569CD6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null</a:t>
            </a:r>
            <a:r>
              <a:rPr b="0" i="0" lang="en-GB" sz="1050" u="none" cap="none" strike="noStrike">
                <a:solidFill>
                  <a:srgbClr val="D4D4D4"/>
                </a:solidFill>
                <a:latin typeface="Fira Code Medium"/>
                <a:ea typeface="Fira Code Medium"/>
                <a:cs typeface="Fira Code Medium"/>
                <a:sym typeface="Fira Code Medium"/>
              </a:rPr>
              <a:t>)</a:t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D4D4D4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569CD6"/>
              </a:solidFill>
              <a:latin typeface="Fira Code Medium"/>
              <a:ea typeface="Fira Code Medium"/>
              <a:cs typeface="Fira Code Medium"/>
              <a:sym typeface="Fira Code Medium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4408125" y="3776275"/>
            <a:ext cx="441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.js</a:t>
            </a:r>
            <a:endParaRPr b="0" i="0" sz="1800" u="none" cap="none" strike="noStrik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AF5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 flipH="1" rot="-5400000">
            <a:off x="829550" y="-3165775"/>
            <a:ext cx="5153850" cy="11475050"/>
          </a:xfrm>
          <a:prstGeom prst="flowChartManualInpu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50" y="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The CRA Curse: React Frameworks and Selling Your Soul to Dependency Hell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7086600" y="0"/>
            <a:ext cx="2057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Michael Keay (UP944342)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150" y="4797300"/>
            <a:ext cx="5990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See more:</a:t>
            </a:r>
            <a:r>
              <a:rPr b="0" i="0" lang="en-GB" sz="1050" u="none" cap="none" strike="noStrik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github.com/mwkeay/the-cra-curse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707000" y="4797300"/>
            <a:ext cx="1437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1" lang="en-GB" sz="1050" u="none" cap="none" strike="noStrike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Slide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b="0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of</a:t>
            </a:r>
            <a:r>
              <a:rPr b="1" i="0" lang="en-GB" sz="105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31</a:t>
            </a:r>
            <a:endParaRPr b="1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1"/>
          <p:cNvSpPr/>
          <p:nvPr/>
        </p:nvSpPr>
        <p:spPr>
          <a:xfrm rot="-1798217">
            <a:off x="4373874" y="1683210"/>
            <a:ext cx="605344" cy="1550869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 flipH="1" rot="1798217">
            <a:off x="4373732" y="1683210"/>
            <a:ext cx="605344" cy="1550869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1"/>
          <p:cNvSpPr/>
          <p:nvPr/>
        </p:nvSpPr>
        <p:spPr>
          <a:xfrm flipH="1" rot="5398296">
            <a:off x="4373746" y="1683245"/>
            <a:ext cx="605400" cy="1551000"/>
          </a:xfrm>
          <a:prstGeom prst="ellipse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3711800" y="1586300"/>
            <a:ext cx="1936500" cy="1755000"/>
          </a:xfrm>
          <a:prstGeom prst="rect">
            <a:avLst/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21"/>
          <p:cNvCxnSpPr/>
          <p:nvPr/>
        </p:nvCxnSpPr>
        <p:spPr>
          <a:xfrm>
            <a:off x="3495705" y="1741900"/>
            <a:ext cx="1996800" cy="1815300"/>
          </a:xfrm>
          <a:prstGeom prst="bentConnector3">
            <a:avLst>
              <a:gd fmla="val 0" name="adj1"/>
            </a:avLst>
          </a:prstGeom>
          <a:noFill/>
          <a:ln cap="flat" cmpd="sng" w="76200">
            <a:solidFill>
              <a:srgbClr val="09D3A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1"/>
          <p:cNvSpPr/>
          <p:nvPr/>
        </p:nvSpPr>
        <p:spPr>
          <a:xfrm>
            <a:off x="4518046" y="2301811"/>
            <a:ext cx="324000" cy="324000"/>
          </a:xfrm>
          <a:prstGeom prst="ellipse">
            <a:avLst/>
          </a:prstGeom>
          <a:solidFill>
            <a:srgbClr val="09D3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